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72" r:id="rId8"/>
    <p:sldId id="4374" r:id="rId9"/>
    <p:sldId id="4375" r:id="rId10"/>
    <p:sldId id="4377" r:id="rId11"/>
    <p:sldId id="4379"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2"/>
            <p14:sldId id="4374"/>
            <p14:sldId id="4375"/>
            <p14:sldId id="4377"/>
            <p14:sldId id="4379"/>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680" autoAdjust="0"/>
    <p:restoredTop sz="51565" autoAdjust="0"/>
  </p:normalViewPr>
  <p:slideViewPr>
    <p:cSldViewPr snapToGrid="0">
      <p:cViewPr varScale="1">
        <p:scale>
          <a:sx n="50" d="100"/>
          <a:sy n="50" d="100"/>
        </p:scale>
        <p:origin x="1926" y="4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9/5/2020 5:47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9/5/2020 5:47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9/5/2020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server-side web apps that enable users to sign in and grant the app permissions to act on the user’s behalf.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9/5/2020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Now let's see how to create and configure a web </a:t>
            </a:r>
            <a:r>
              <a:rPr lang="en-US" sz="900" b="1" i="0" u="none" strike="noStrike" kern="1200" dirty="0">
                <a:solidFill>
                  <a:schemeClr val="tx1"/>
                </a:solidFill>
                <a:effectLst/>
                <a:latin typeface="Segoe UI Light" pitchFamily="34" charset="0"/>
                <a:ea typeface="+mn-ea"/>
                <a:cs typeface="+mn-cs"/>
              </a:rPr>
              <a:t>API</a:t>
            </a:r>
            <a:r>
              <a:rPr lang="en-US" sz="900" b="0" i="0" u="none" strike="noStrike" kern="1200" dirty="0">
                <a:solidFill>
                  <a:schemeClr val="tx1"/>
                </a:solidFill>
                <a:effectLst/>
                <a:latin typeface="Segoe UI Light" pitchFamily="34" charset="0"/>
                <a:ea typeface="+mn-ea"/>
                <a:cs typeface="+mn-cs"/>
              </a:rPr>
              <a:t> so that it can access a secured web API on behalf of a signed in user.</a:t>
            </a:r>
          </a:p>
          <a:p>
            <a:endParaRPr lang="en-US" dirty="0"/>
          </a:p>
          <a:p>
            <a:r>
              <a:rPr lang="en-US" dirty="0"/>
              <a:t>The first step is to register a new Azure AD app in the Azure AD admin center that will represent the web application.</a:t>
            </a:r>
          </a:p>
          <a:p>
            <a:endParaRPr lang="en-US" dirty="0"/>
          </a:p>
          <a:p>
            <a:r>
              <a:rPr lang="en-US" dirty="0"/>
              <a:t>The important part of the app registration is the creation of an app secret. This secret, along with the client ID of the app, are used by the web application to authenticate with Microsoft identity when it requests an access token on behalf of the signed in user.</a:t>
            </a:r>
          </a:p>
          <a:p>
            <a:endParaRPr lang="en-US" dirty="0"/>
          </a:p>
          <a:p>
            <a:r>
              <a:rPr lang="en-US" dirty="0"/>
              <a:t>Web apps that call web APIs are *confidential client* applications. That's why they register a secret (an application password or certificate) with Azure AD.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42679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create the web application that will allow the user to sign in and then access the secured web API.</a:t>
            </a:r>
          </a:p>
          <a:p>
            <a:endParaRPr lang="en-US" dirty="0"/>
          </a:p>
          <a:p>
            <a:r>
              <a:rPr lang="en-US" dirty="0"/>
              <a:t>Create a new ASP.NET Core MVC application using the following command, followed by installing a few NuGet packages to support and Microsoft identity.</a:t>
            </a:r>
          </a:p>
          <a:p>
            <a:endParaRPr lang="en-US" dirty="0"/>
          </a:p>
          <a:p>
            <a:r>
              <a:rPr lang="en-US" dirty="0"/>
              <a:t>Now update the project to associate it with the Azure AD app you registered for the web app. Open the **</a:t>
            </a:r>
            <a:r>
              <a:rPr lang="en-US" dirty="0" err="1"/>
              <a:t>appsettings.json</a:t>
            </a:r>
            <a:r>
              <a:rPr lang="en-US" dirty="0"/>
              <a:t>** file and set the details of the registered Azure AD application you previously created. This includes details such as:</a:t>
            </a:r>
          </a:p>
          <a:p>
            <a:endParaRPr lang="en-US" dirty="0"/>
          </a:p>
          <a:p>
            <a:r>
              <a:rPr lang="en-US" dirty="0"/>
              <a:t>- **Domain**: the domain of your Azure AD tenant where you registered the Azure AD application</a:t>
            </a:r>
          </a:p>
          <a:p>
            <a:r>
              <a:rPr lang="en-US" dirty="0"/>
              <a:t>- **</a:t>
            </a:r>
            <a:r>
              <a:rPr lang="en-US" dirty="0" err="1"/>
              <a:t>TenantId</a:t>
            </a:r>
            <a:r>
              <a:rPr lang="en-US" dirty="0"/>
              <a:t>**: the ID of your Azure AD tenant where you registered the Azure AD application</a:t>
            </a:r>
          </a:p>
          <a:p>
            <a:r>
              <a:rPr lang="en-US" dirty="0"/>
              <a:t>- **</a:t>
            </a:r>
            <a:r>
              <a:rPr lang="en-US" dirty="0" err="1"/>
              <a:t>ClientId</a:t>
            </a:r>
            <a:r>
              <a:rPr lang="en-US" dirty="0"/>
              <a:t>**: the ID of your Azure AD application</a:t>
            </a:r>
          </a:p>
          <a:p>
            <a:r>
              <a:rPr lang="en-US" dirty="0"/>
              <a:t>- **</a:t>
            </a:r>
            <a:r>
              <a:rPr lang="en-US" dirty="0" err="1"/>
              <a:t>ClientSecret</a:t>
            </a:r>
            <a:r>
              <a:rPr lang="en-US" dirty="0"/>
              <a:t>**: the secret of your Azure AD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3590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configure the web app's authentication by updating the `</a:t>
            </a:r>
            <a:r>
              <a:rPr lang="en-US" dirty="0" err="1"/>
              <a:t>ConfigureServices</a:t>
            </a:r>
            <a:r>
              <a:rPr lang="en-US" dirty="0"/>
              <a:t>()` method in the `Startup` class for the project. First, use the </a:t>
            </a:r>
            <a:r>
              <a:rPr lang="en-US" dirty="0" err="1"/>
              <a:t>Microsoft.identity.Web</a:t>
            </a:r>
            <a:r>
              <a:rPr lang="en-US" dirty="0"/>
              <a:t> NuGet package to configure the web application to use MSAL.NET and Microsoft identity.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9762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configure the web app’s controllers and views to use the authentication configuration you just setup.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228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is to update your controllers to use the custom scopes defined by the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39156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5:47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On-behalf-of flow</a:t>
            </a:r>
          </a:p>
          <a:p>
            <a:pPr>
              <a:spcBef>
                <a:spcPts val="1200"/>
              </a:spcBef>
            </a:pPr>
            <a:endParaRPr lang="en-US" sz="2000" dirty="0"/>
          </a:p>
          <a:p>
            <a:pPr>
              <a:spcBef>
                <a:spcPts val="1200"/>
              </a:spcBef>
            </a:pPr>
            <a:r>
              <a:rPr lang="en-US" sz="2000" dirty="0"/>
              <a:t>Create Microsoft-identity secured web apps</a:t>
            </a:r>
          </a:p>
          <a:p>
            <a:pPr>
              <a:spcBef>
                <a:spcPts val="1200"/>
              </a:spcBef>
            </a:pPr>
            <a:endParaRPr lang="en-US" sz="2000" dirty="0"/>
          </a:p>
          <a:p>
            <a:pPr>
              <a:spcBef>
                <a:spcPts val="1200"/>
              </a:spcBef>
            </a:pPr>
            <a:r>
              <a:rPr lang="en-US" sz="2000" dirty="0"/>
              <a:t>Configure web apps to call 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Microsoft identity-secured web apps</a:t>
            </a:r>
          </a:p>
        </p:txBody>
      </p:sp>
      <p:sp>
        <p:nvSpPr>
          <p:cNvPr id="15" name="Text Placeholder 14">
            <a:extLst>
              <a:ext uri="{FF2B5EF4-FFF2-40B4-BE49-F238E27FC236}">
                <a16:creationId xmlns:a16="http://schemas.microsoft.com/office/drawing/2014/main" id="{B6385CA8-3B64-054D-901E-DD8EBC3D37B9}"/>
              </a:ext>
            </a:extLst>
          </p:cNvPr>
          <p:cNvSpPr>
            <a:spLocks noGrp="1"/>
          </p:cNvSpPr>
          <p:nvPr>
            <p:ph type="body" sz="quarter" idx="11"/>
          </p:nvPr>
        </p:nvSpPr>
        <p:spPr>
          <a:xfrm>
            <a:off x="465138" y="5026024"/>
            <a:ext cx="5527100" cy="213776"/>
          </a:xfrm>
        </p:spPr>
        <p:txBody>
          <a:bodyPr/>
          <a:lstStyle/>
          <a:p>
            <a:r>
              <a:rPr lang="en-US" dirty="0"/>
              <a:t>Register a new Azure AD app</a:t>
            </a:r>
          </a:p>
        </p:txBody>
      </p:sp>
      <p:sp>
        <p:nvSpPr>
          <p:cNvPr id="16" name="Text Placeholder 15">
            <a:extLst>
              <a:ext uri="{FF2B5EF4-FFF2-40B4-BE49-F238E27FC236}">
                <a16:creationId xmlns:a16="http://schemas.microsoft.com/office/drawing/2014/main" id="{BB9EC7E5-4B8A-A54E-B66E-45B9D6AAAAEF}"/>
              </a:ext>
            </a:extLst>
          </p:cNvPr>
          <p:cNvSpPr>
            <a:spLocks noGrp="1"/>
          </p:cNvSpPr>
          <p:nvPr>
            <p:ph type="body" sz="quarter" idx="13"/>
          </p:nvPr>
        </p:nvSpPr>
        <p:spPr>
          <a:xfrm>
            <a:off x="6460554" y="5026024"/>
            <a:ext cx="5537771" cy="1252522"/>
          </a:xfrm>
        </p:spPr>
        <p:txBody>
          <a:bodyPr/>
          <a:lstStyle/>
          <a:p>
            <a:r>
              <a:rPr lang="en-US" dirty="0"/>
              <a:t>Configure the app with an app secret</a:t>
            </a:r>
          </a:p>
          <a:p>
            <a:endParaRPr lang="en-US" dirty="0"/>
          </a:p>
          <a:p>
            <a:r>
              <a:rPr lang="en-US" dirty="0"/>
              <a:t>NOTE: </a:t>
            </a:r>
          </a:p>
          <a:p>
            <a:r>
              <a:rPr lang="en-US" dirty="0"/>
              <a:t>Use certificates instead of app secrets in production environments</a:t>
            </a:r>
          </a:p>
        </p:txBody>
      </p:sp>
      <p:pic>
        <p:nvPicPr>
          <p:cNvPr id="6" name="Content Placeholder 5" descr="A screenshot of a social media post&#10;&#10;Description automatically generated">
            <a:extLst>
              <a:ext uri="{FF2B5EF4-FFF2-40B4-BE49-F238E27FC236}">
                <a16:creationId xmlns:a16="http://schemas.microsoft.com/office/drawing/2014/main" id="{C24C96EC-1240-468E-8BC7-572C4FF78EDB}"/>
              </a:ext>
            </a:extLst>
          </p:cNvPr>
          <p:cNvPicPr>
            <a:picLocks noGrp="1" noChangeAspect="1"/>
          </p:cNvPicPr>
          <p:nvPr>
            <p:ph sz="quarter" idx="17"/>
          </p:nvPr>
        </p:nvPicPr>
        <p:blipFill>
          <a:blip r:embed="rId3"/>
          <a:stretch>
            <a:fillRect/>
          </a:stretch>
        </p:blipFill>
        <p:spPr>
          <a:xfrm>
            <a:off x="1026998" y="1997075"/>
            <a:ext cx="4434117" cy="2459038"/>
          </a:xfrm>
        </p:spPr>
      </p:pic>
      <p:pic>
        <p:nvPicPr>
          <p:cNvPr id="10" name="Content Placeholder 9" descr="A screenshot of a social media post&#10;&#10;Description automatically generated">
            <a:extLst>
              <a:ext uri="{FF2B5EF4-FFF2-40B4-BE49-F238E27FC236}">
                <a16:creationId xmlns:a16="http://schemas.microsoft.com/office/drawing/2014/main" id="{DD3FDA9E-571A-4994-9970-5BDB6FD98669}"/>
              </a:ext>
            </a:extLst>
          </p:cNvPr>
          <p:cNvPicPr>
            <a:picLocks noGrp="1" noChangeAspect="1"/>
          </p:cNvPicPr>
          <p:nvPr>
            <p:ph sz="quarter" idx="19"/>
          </p:nvPr>
        </p:nvPicPr>
        <p:blipFill>
          <a:blip r:embed="rId4"/>
          <a:stretch>
            <a:fillRect/>
          </a:stretch>
        </p:blipFill>
        <p:spPr>
          <a:xfrm>
            <a:off x="6916738" y="2063085"/>
            <a:ext cx="4613275" cy="2327017"/>
          </a:xfrm>
        </p:spPr>
      </p:pic>
    </p:spTree>
    <p:extLst>
      <p:ext uri="{BB962C8B-B14F-4D97-AF65-F5344CB8AC3E}">
        <p14:creationId xmlns:p14="http://schemas.microsoft.com/office/powerpoint/2010/main" val="9135727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Configure web applications to call secured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4247317"/>
          </a:xfrm>
        </p:spPr>
        <p:txBody>
          <a:bodyPr/>
          <a:lstStyle/>
          <a:p>
            <a:r>
              <a:rPr lang="en-US" dirty="0"/>
              <a:t>Create .NET Core project</a:t>
            </a:r>
          </a:p>
          <a:p>
            <a:endParaRPr lang="en-US" dirty="0"/>
          </a:p>
          <a:p>
            <a:r>
              <a:rPr lang="en-US" dirty="0"/>
              <a:t>Use the </a:t>
            </a:r>
            <a:r>
              <a:rPr lang="en-US" dirty="0">
                <a:latin typeface="Courier New" panose="02070309020205020404" pitchFamily="49" charset="0"/>
                <a:cs typeface="Courier New" panose="02070309020205020404" pitchFamily="49" charset="0"/>
              </a:rPr>
              <a:t>--auth [</a:t>
            </a:r>
            <a:r>
              <a:rPr lang="en-US" dirty="0" err="1">
                <a:latin typeface="Courier New" panose="02070309020205020404" pitchFamily="49" charset="0"/>
                <a:cs typeface="Courier New" panose="02070309020205020404" pitchFamily="49" charset="0"/>
              </a:rPr>
              <a:t>SingleOrg|MultiOrg</a:t>
            </a:r>
            <a:r>
              <a:rPr lang="en-US" dirty="0">
                <a:latin typeface="Courier New" panose="02070309020205020404" pitchFamily="49" charset="0"/>
                <a:cs typeface="Courier New" panose="02070309020205020404" pitchFamily="49" charset="0"/>
              </a:rPr>
              <a:t>]</a:t>
            </a:r>
            <a:r>
              <a:rPr lang="en-US" dirty="0"/>
              <a:t> option when creating the project</a:t>
            </a:r>
          </a:p>
          <a:p>
            <a:pPr marL="342900" indent="-342900">
              <a:buFont typeface="Arial" panose="020B0604020202020204" pitchFamily="34" charset="0"/>
              <a:buChar char="•"/>
            </a:pPr>
            <a:r>
              <a:rPr lang="en-US" dirty="0"/>
              <a:t>Includes auth scaffolding classes and code to simplify project configuration</a:t>
            </a:r>
          </a:p>
          <a:p>
            <a:pPr marL="342900" indent="-342900">
              <a:buFont typeface="Arial" panose="020B0604020202020204" pitchFamily="34" charset="0"/>
              <a:buChar char="•"/>
            </a:pPr>
            <a:endParaRPr lang="en-US" dirty="0"/>
          </a:p>
          <a:p>
            <a:r>
              <a:rPr lang="en-US" dirty="0"/>
              <a:t>Add Microsoft identity packages to include MSAL.NET &amp; </a:t>
            </a:r>
            <a:r>
              <a:rPr lang="en-US" dirty="0" err="1"/>
              <a:t>Microsoft.Identity.Web</a:t>
            </a:r>
            <a:r>
              <a:rPr lang="en-US" dirty="0"/>
              <a:t> in the project: </a:t>
            </a:r>
          </a:p>
          <a:p>
            <a:r>
              <a:rPr lang="en-US" dirty="0">
                <a:latin typeface="Courier New" panose="02070309020205020404" pitchFamily="49" charset="0"/>
                <a:cs typeface="Courier New" panose="02070309020205020404" pitchFamily="49" charset="0"/>
              </a:rPr>
              <a:t>dotnet new </a:t>
            </a:r>
            <a:r>
              <a:rPr lang="en-US" dirty="0" err="1">
                <a:latin typeface="Courier New" panose="02070309020205020404" pitchFamily="49" charset="0"/>
                <a:cs typeface="Courier New" panose="02070309020205020404" pitchFamily="49" charset="0"/>
              </a:rPr>
              <a:t>mvc</a:t>
            </a:r>
            <a:r>
              <a:rPr lang="en-US" dirty="0">
                <a:latin typeface="Courier New" panose="02070309020205020404" pitchFamily="49" charset="0"/>
                <a:cs typeface="Courier New" panose="02070309020205020404" pitchFamily="49" charset="0"/>
              </a:rPr>
              <a:t> --auth [</a:t>
            </a:r>
            <a:r>
              <a:rPr lang="en-US" dirty="0" err="1">
                <a:latin typeface="Courier New" panose="02070309020205020404" pitchFamily="49" charset="0"/>
                <a:cs typeface="Courier New" panose="02070309020205020404" pitchFamily="49" charset="0"/>
              </a:rPr>
              <a:t>SingleOrg|MultiOrg</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Microsoft.Identity.Web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Microsoft.Identity.Web.UI</a:t>
            </a:r>
            <a:endParaRPr lang="en-US" dirty="0">
              <a:latin typeface="Courier New" panose="02070309020205020404" pitchFamily="49" charset="0"/>
              <a:cs typeface="Courier New" panose="02070309020205020404" pitchFamily="49" charset="0"/>
            </a:endParaRPr>
          </a:p>
          <a:p>
            <a:endParaRPr lang="en-US" dirty="0"/>
          </a:p>
          <a:p>
            <a:r>
              <a:rPr lang="en-US" dirty="0"/>
              <a:t>Update the project’s </a:t>
            </a:r>
            <a:r>
              <a:rPr lang="en-US" b="1" dirty="0" err="1"/>
              <a:t>appsettings.json</a:t>
            </a:r>
            <a:r>
              <a:rPr lang="en-US" dirty="0"/>
              <a:t> file to include the domain, tenant ID, client ID and client secret of the registered Azure AD app associated with the web app</a:t>
            </a:r>
          </a:p>
        </p:txBody>
      </p:sp>
    </p:spTree>
    <p:extLst>
      <p:ext uri="{BB962C8B-B14F-4D97-AF65-F5344CB8AC3E}">
        <p14:creationId xmlns:p14="http://schemas.microsoft.com/office/powerpoint/2010/main" val="39921290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configure and load an instance of a confidential client</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297172"/>
            <a:ext cx="11533187" cy="4295022"/>
          </a:xfrm>
        </p:spPr>
        <p:txBody>
          <a:bodyPr/>
          <a:lstStyle/>
          <a:p>
            <a:r>
              <a:rPr lang="en-US" sz="1800" dirty="0" err="1">
                <a:latin typeface="Courier New" panose="02070309020205020404" pitchFamily="49" charset="0"/>
                <a:cs typeface="Courier New" panose="02070309020205020404" pitchFamily="49" charset="0"/>
              </a:rPr>
              <a:t>services.Configure</a:t>
            </a:r>
            <a:r>
              <a:rPr lang="en-US" sz="1800" dirty="0">
                <a:latin typeface="Courier New" panose="02070309020205020404" pitchFamily="49" charset="0"/>
                <a:cs typeface="Courier New" panose="02070309020205020404" pitchFamily="49" charset="0"/>
              </a:rPr>
              <a:t>&lt;</a:t>
            </a:r>
            <a:r>
              <a:rPr lang="en-US" sz="1800" dirty="0" err="1">
                <a:latin typeface="Courier New" panose="02070309020205020404" pitchFamily="49" charset="0"/>
                <a:cs typeface="Courier New" panose="02070309020205020404" pitchFamily="49" charset="0"/>
              </a:rPr>
              <a:t>CookiePolicyOptions</a:t>
            </a:r>
            <a:r>
              <a:rPr lang="en-US" sz="1800" dirty="0">
                <a:latin typeface="Courier New" panose="02070309020205020404" pitchFamily="49" charset="0"/>
                <a:cs typeface="Courier New" panose="02070309020205020404" pitchFamily="49" charset="0"/>
              </a:rPr>
              <a:t>&gt;(options =&gt;</a:t>
            </a:r>
          </a:p>
          <a:p>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options.CheckConsentNeeded</a:t>
            </a:r>
            <a:r>
              <a:rPr lang="en-US" sz="1800" dirty="0">
                <a:latin typeface="Courier New" panose="02070309020205020404" pitchFamily="49" charset="0"/>
                <a:cs typeface="Courier New" panose="02070309020205020404" pitchFamily="49" charset="0"/>
              </a:rPr>
              <a:t> = context =&gt; true;</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options.MinimumSameSitePolicy</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SameSiteMode.Unspecified</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options.HandleSameSiteCookieCompatibility</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services.AddOptions</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services.AddMicrosoftIdentityWebAppAuthentication</a:t>
            </a:r>
            <a:r>
              <a:rPr lang="en-US" sz="1800" dirty="0">
                <a:latin typeface="Courier New" panose="02070309020205020404" pitchFamily="49" charset="0"/>
                <a:cs typeface="Courier New" panose="02070309020205020404" pitchFamily="49" charset="0"/>
              </a:rPr>
              <a:t>(Configuration)</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EnableTokenAcquisitionToCallDownstreamApi</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Constants.ProductCatalogAPI.SCOPES</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AddInMemoryTokenCaches</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261669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Securing controllers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809107"/>
            <a:ext cx="11533187" cy="3376309"/>
          </a:xfrm>
        </p:spPr>
        <p:txBody>
          <a:bodyPr/>
          <a:lstStyle/>
          <a:p>
            <a:r>
              <a:rPr lang="en-US" sz="2400" dirty="0" err="1">
                <a:latin typeface="Courier New" panose="02070309020205020404" pitchFamily="49" charset="0"/>
                <a:cs typeface="Courier New" panose="02070309020205020404" pitchFamily="49" charset="0"/>
              </a:rPr>
              <a:t>services.AddControllersWithViews</a:t>
            </a:r>
            <a:r>
              <a:rPr lang="en-US" sz="2400" dirty="0">
                <a:latin typeface="Courier New" panose="02070309020205020404" pitchFamily="49" charset="0"/>
                <a:cs typeface="Courier New" panose="02070309020205020404" pitchFamily="49" charset="0"/>
              </a:rPr>
              <a:t>(options =&gt;</a:t>
            </a:r>
          </a:p>
          <a:p>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var policy = new </a:t>
            </a:r>
            <a:r>
              <a:rPr lang="en-US" sz="2400" dirty="0" err="1">
                <a:latin typeface="Courier New" panose="02070309020205020404" pitchFamily="49" charset="0"/>
                <a:cs typeface="Courier New" panose="02070309020205020404" pitchFamily="49" charset="0"/>
              </a:rPr>
              <a:t>AuthorizationPolicyBuilder</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RequireAuthenticatedUser</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.Build();</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options.Filters.Add</a:t>
            </a:r>
            <a:r>
              <a:rPr lang="en-US" sz="2400" dirty="0">
                <a:latin typeface="Courier New" panose="02070309020205020404" pitchFamily="49" charset="0"/>
                <a:cs typeface="Courier New" panose="02070309020205020404" pitchFamily="49" charset="0"/>
              </a:rPr>
              <a:t>(new </a:t>
            </a:r>
            <a:r>
              <a:rPr lang="en-US" sz="2400" dirty="0" err="1">
                <a:latin typeface="Courier New" panose="02070309020205020404" pitchFamily="49" charset="0"/>
                <a:cs typeface="Courier New" panose="02070309020205020404" pitchFamily="49" charset="0"/>
              </a:rPr>
              <a:t>AuthorizeFilter</a:t>
            </a:r>
            <a:r>
              <a:rPr lang="en-US" sz="2400" dirty="0">
                <a:latin typeface="Courier New" panose="02070309020205020404" pitchFamily="49" charset="0"/>
                <a:cs typeface="Courier New" panose="02070309020205020404" pitchFamily="49" charset="0"/>
              </a:rPr>
              <a:t>(policy));</a:t>
            </a:r>
          </a:p>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AddMicrosoftIdentityUI</a:t>
            </a:r>
            <a:r>
              <a:rPr lang="en-US" sz="2400"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services.AddRazorPages</a:t>
            </a: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276596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Adding permissions to controller endpoints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043941"/>
            <a:ext cx="11533187" cy="6000104"/>
          </a:xfrm>
        </p:spPr>
        <p: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AuthorizeForScopes</a:t>
            </a:r>
            <a:r>
              <a:rPr lang="en-US" sz="1800" dirty="0">
                <a:latin typeface="Courier New" panose="02070309020205020404" pitchFamily="49" charset="0"/>
                <a:cs typeface="Courier New" panose="02070309020205020404" pitchFamily="49" charset="0"/>
              </a:rPr>
              <a:t>(Scopes = new[] { </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Constants.ProductCatalogAPI.ProductReadScope</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public async Task&lt;</a:t>
            </a:r>
            <a:r>
              <a:rPr lang="en-US" sz="1800" dirty="0" err="1">
                <a:latin typeface="Courier New" panose="02070309020205020404" pitchFamily="49" charset="0"/>
                <a:cs typeface="Courier New" panose="02070309020205020404" pitchFamily="49" charset="0"/>
              </a:rPr>
              <a:t>ActionResult</a:t>
            </a:r>
            <a:r>
              <a:rPr lang="en-US" sz="1800" dirty="0">
                <a:latin typeface="Courier New" panose="02070309020205020404" pitchFamily="49" charset="0"/>
                <a:cs typeface="Courier New" panose="02070309020205020404" pitchFamily="49" charset="0"/>
              </a:rPr>
              <a:t>&gt; Index() {</a:t>
            </a:r>
          </a:p>
          <a:p>
            <a:r>
              <a:rPr lang="en-US" sz="1800" dirty="0">
                <a:latin typeface="Courier New" panose="02070309020205020404" pitchFamily="49" charset="0"/>
                <a:cs typeface="Courier New" panose="02070309020205020404" pitchFamily="49" charset="0"/>
              </a:rPr>
              <a:t>  var client = new </a:t>
            </a:r>
            <a:r>
              <a:rPr lang="en-US" sz="1800" dirty="0" err="1">
                <a:latin typeface="Courier New" panose="02070309020205020404" pitchFamily="49" charset="0"/>
                <a:cs typeface="Courier New" panose="02070309020205020404" pitchFamily="49" charset="0"/>
              </a:rPr>
              <a:t>HttpClient</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var </a:t>
            </a:r>
            <a:r>
              <a:rPr lang="en-US" sz="1800" dirty="0" err="1">
                <a:latin typeface="Courier New" panose="02070309020205020404" pitchFamily="49" charset="0"/>
                <a:cs typeface="Courier New" panose="02070309020205020404" pitchFamily="49" charset="0"/>
              </a:rPr>
              <a:t>accessToken</a:t>
            </a:r>
            <a:r>
              <a:rPr lang="en-US" sz="1800" dirty="0">
                <a:latin typeface="Courier New" panose="02070309020205020404" pitchFamily="49" charset="0"/>
                <a:cs typeface="Courier New" panose="02070309020205020404" pitchFamily="49" charset="0"/>
              </a:rPr>
              <a:t> = await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tokenAcquisition.GetAccessTokenForUserAsync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Constants.ProductCatalogAPI.SCOPES</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client.DefaultRequestHeaders.Authorization</a:t>
            </a:r>
            <a:r>
              <a:rPr lang="en-US" sz="1800" dirty="0">
                <a:latin typeface="Courier New" panose="02070309020205020404" pitchFamily="49" charset="0"/>
                <a:cs typeface="Courier New" panose="02070309020205020404" pitchFamily="49" charset="0"/>
              </a:rPr>
              <a:t> = new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AuthenticationHeaderValue</a:t>
            </a:r>
            <a:r>
              <a:rPr lang="en-US" sz="1800" dirty="0">
                <a:latin typeface="Courier New" panose="02070309020205020404" pitchFamily="49" charset="0"/>
                <a:cs typeface="Courier New" panose="02070309020205020404" pitchFamily="49" charset="0"/>
              </a:rPr>
              <a:t>("Bearer", </a:t>
            </a:r>
            <a:r>
              <a:rPr lang="en-US" sz="1800" dirty="0" err="1">
                <a:latin typeface="Courier New" panose="02070309020205020404" pitchFamily="49" charset="0"/>
                <a:cs typeface="Courier New" panose="02070309020205020404" pitchFamily="49" charset="0"/>
              </a:rPr>
              <a:t>accessToken</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string json = await </a:t>
            </a:r>
            <a:r>
              <a:rPr lang="en-US" sz="1800" dirty="0" err="1">
                <a:latin typeface="Courier New" panose="02070309020205020404" pitchFamily="49" charset="0"/>
                <a:cs typeface="Courier New" panose="02070309020205020404" pitchFamily="49" charset="0"/>
              </a:rPr>
              <a:t>client.GetStringAsync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Constants.ProductCatalogAPI.ProductUrl</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var </a:t>
            </a:r>
            <a:r>
              <a:rPr lang="en-US" sz="1800" dirty="0" err="1">
                <a:latin typeface="Courier New" panose="02070309020205020404" pitchFamily="49" charset="0"/>
                <a:cs typeface="Courier New" panose="02070309020205020404" pitchFamily="49" charset="0"/>
              </a:rPr>
              <a:t>serializerOptions</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JsonSerializerOptions</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PropertyNamingPolicy</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JsonNamingPolicy.CamelCase</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var products = </a:t>
            </a:r>
            <a:r>
              <a:rPr lang="en-US" sz="1800" dirty="0" err="1">
                <a:latin typeface="Courier New" panose="02070309020205020404" pitchFamily="49" charset="0"/>
                <a:cs typeface="Courier New" panose="02070309020205020404" pitchFamily="49" charset="0"/>
              </a:rPr>
              <a:t>JsonSerializer.Deserialize</a:t>
            </a:r>
            <a:r>
              <a:rPr lang="en-US" sz="1800" dirty="0">
                <a:latin typeface="Courier New" panose="02070309020205020404" pitchFamily="49" charset="0"/>
                <a:cs typeface="Courier New" panose="02070309020205020404" pitchFamily="49" charset="0"/>
              </a:rPr>
              <a:t>(json,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typeof</a:t>
            </a:r>
            <a:r>
              <a:rPr lang="en-US" sz="1800" dirty="0">
                <a:latin typeface="Courier New" panose="02070309020205020404" pitchFamily="49" charset="0"/>
                <a:cs typeface="Courier New" panose="02070309020205020404" pitchFamily="49" charset="0"/>
              </a:rPr>
              <a:t>(List&lt;Product&gt;), </a:t>
            </a:r>
            <a:r>
              <a:rPr lang="en-US" sz="1800" dirty="0" err="1">
                <a:latin typeface="Courier New" panose="02070309020205020404" pitchFamily="49" charset="0"/>
                <a:cs typeface="Courier New" panose="02070309020205020404" pitchFamily="49" charset="0"/>
              </a:rPr>
              <a:t>serializerOptions</a:t>
            </a:r>
            <a:r>
              <a:rPr lang="en-US" sz="1800" dirty="0">
                <a:latin typeface="Courier New" panose="02070309020205020404" pitchFamily="49" charset="0"/>
                <a:cs typeface="Courier New" panose="02070309020205020404" pitchFamily="49" charset="0"/>
              </a:rPr>
              <a:t>) as List&lt;Product&gt;;</a:t>
            </a:r>
          </a:p>
          <a:p>
            <a:r>
              <a:rPr lang="en-US" sz="1800" dirty="0">
                <a:latin typeface="Courier New" panose="02070309020205020404" pitchFamily="49" charset="0"/>
                <a:cs typeface="Courier New" panose="02070309020205020404" pitchFamily="49" charset="0"/>
              </a:rPr>
              <a:t>  return View(products);</a:t>
            </a:r>
          </a:p>
          <a:p>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893488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1151</Words>
  <Application>Microsoft Office PowerPoint</Application>
  <PresentationFormat>Custom</PresentationFormat>
  <Paragraphs>119</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1_Office 365 PPT Template - 2017</vt:lpstr>
      <vt:lpstr>Secure custom APIs with Microsoft Identity</vt:lpstr>
      <vt:lpstr>Overview</vt:lpstr>
      <vt:lpstr>Create Microsoft identity-secured web apps</vt:lpstr>
      <vt:lpstr>Configure web applications to call secured APIs</vt:lpstr>
      <vt:lpstr>Create, configure and load an instance of a confidential client</vt:lpstr>
      <vt:lpstr>Securing controllers</vt:lpstr>
      <vt:lpstr>Adding permissions to controller endpoints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2020-09-05T21:59:14Z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